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5143500" cx="9144000"/>
  <p:notesSz cx="6858000" cy="9144000"/>
  <p:embeddedFontLst>
    <p:embeddedFont>
      <p:font typeface="Nunito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Nunito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Nunito-italic.fntdata"/><Relationship Id="rId21" Type="http://schemas.openxmlformats.org/officeDocument/2006/relationships/slide" Target="slides/slide16.xml"/><Relationship Id="rId65" Type="http://schemas.openxmlformats.org/officeDocument/2006/relationships/font" Target="fonts/Nuni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font" Target="fonts/Nunito-bold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6_HmvYXuTUg" TargetMode="External"/><Relationship Id="rId3" Type="http://schemas.openxmlformats.org/officeDocument/2006/relationships/hyperlink" Target="https://iamapps.belgium.be/sma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6_HmvYXuTUg" TargetMode="External"/><Relationship Id="rId3" Type="http://schemas.openxmlformats.org/officeDocument/2006/relationships/hyperlink" Target="https://iamapps.belgium.be/sma" TargetMode="External"/><Relationship Id="rId4" Type="http://schemas.openxmlformats.org/officeDocument/2006/relationships/hyperlink" Target="https://docs.google.com/presentation/d/1Ky-iH5cbmsMJk2I_CUj9bD039t3nV2hlVKqArXwVjxE/edit#slide=id.gc44b88e07b_0_148" TargetMode="Externa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4-J_npU-pE8&amp;t=526s" TargetMode="Externa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4-J_npU-pE8&amp;t=526s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b7148af1f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b7148af1f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nl"/>
              <a:t>Met eID heb je ALTIJD jouw kaartlezer en PIN-code nodig.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nl"/>
              <a:t>Via itsME heb je jouw smartphone nodig. Identificatie gebeurt via </a:t>
            </a:r>
            <a:r>
              <a:rPr b="1" lang="nl"/>
              <a:t>jouw GSM-nummer en code met 5 cijfers</a:t>
            </a:r>
            <a:r>
              <a:rPr lang="nl"/>
              <a:t>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Eenmalig activeren met eID en kaartlezer of via jouw bankapp. </a:t>
            </a:r>
            <a:r>
              <a:rPr lang="nl" u="sng">
                <a:solidFill>
                  <a:schemeClr val="hlink"/>
                </a:solidFill>
                <a:hlinkClick r:id="rId2"/>
              </a:rPr>
              <a:t>https://youtu.be/6_HmvYXuTUg</a:t>
            </a:r>
            <a:endParaRPr u="sng">
              <a:solidFill>
                <a:srgbClr val="0563C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nl"/>
              <a:t>Via SMS heb je jouw smartphone nodig.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Eenmalig activeren met eID en kaartlezer op deze </a:t>
            </a:r>
            <a:r>
              <a:rPr lang="n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mijn digitale sleutels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nl"/>
              <a:t>Via mobiele app heb je jouw smartphone nodig.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Eenmalig activeren met eID en kaartlezer.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nl"/>
              <a:t>Voor SMS en mobiele app moet je eerst een gebruikersnaam en wachtwoord aanmaken.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e01ee93e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ce01ee93e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7148af1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b7148af1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b7148af1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b7148af1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b7148af1f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b7148af1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om een nieuwe contactpersoon in noodgeval toe te voegen</a:t>
            </a:r>
            <a:endParaRPr>
              <a:solidFill>
                <a:schemeClr val="dk1"/>
              </a:solidFill>
            </a:endParaRPr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 de huidige te wijzigen/verwijderen klikken op de contactpersoon</a:t>
            </a:r>
            <a:endParaRPr>
              <a:solidFill>
                <a:schemeClr val="dk1"/>
              </a:solidFill>
            </a:endParaRPr>
          </a:p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n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Voorkeur aangevinkt = eerste persoon die gecontacteerd zal worden bij een noodgeval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b7148af1f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b7148af1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b7148af1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b7148af1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b7148af1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b7148af1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b7148af1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db7148af1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b7148af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b7148af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jaarlijks verlof = gewoon verlof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omstandigheidsverlof = begrafenis, huwelijk, ziekte kind,...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zorgkrediet= zorgen voor ouders,... aanvraag eerst gebeuren (rva)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onbetaald (als je op verlof wil maar eigenlijk geen verlof meer hebt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b7148af1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b7148af1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b7148af1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b7148af1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b7148af1f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b7148af1f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b7148af1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db7148af1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b7148af1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b7148af1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b7148af1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b7148af1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b7148af1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b7148af1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b7148af1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db7148af1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b7148af1f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b7148af1f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b7148af1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b7148af1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b7148af1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db7148af1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b7148af1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db7148af1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te geven tot 1 maand in het verleden (in maart kan je niet meer ingeven voor januari)</a:t>
            </a:r>
            <a:endParaRPr>
              <a:solidFill>
                <a:schemeClr val="dk1"/>
              </a:solidFill>
            </a:endParaRPr>
          </a:p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Keuze voor occasioneel en permanent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b7148af1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b7148af1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db7148af1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db7148af1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Aantal kilometers ingeven die je per fiets aflegt op één werkdag (totaal aantal kilometers, dus heen en terug opgeteld)</a:t>
            </a:r>
            <a:endParaRPr>
              <a:solidFill>
                <a:schemeClr val="dk1"/>
              </a:solidFill>
            </a:endParaRPr>
          </a:p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Vlimpers berekent automatisch de fietsvergoeding, rekening houdend met verlofdagen, deeltijds werken,…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b7148af1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b7148af1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db7148af1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db7148af1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db7148af1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db7148af1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b7148af1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b7148af1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nl">
                <a:solidFill>
                  <a:schemeClr val="dk1"/>
                </a:solidFill>
              </a:rPr>
              <a:t>Met eID heb je ALTIJD jouw kaartlezer en PIN-code nodig.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nl">
                <a:solidFill>
                  <a:schemeClr val="dk1"/>
                </a:solidFill>
              </a:rPr>
              <a:t>Via itsME heb je jouw smartphone nodig. Identificatie gebeurt via </a:t>
            </a:r>
            <a:r>
              <a:rPr b="1" lang="nl">
                <a:solidFill>
                  <a:schemeClr val="dk1"/>
                </a:solidFill>
              </a:rPr>
              <a:t>jouw GSM-nummer en code met 5 cijfers</a:t>
            </a:r>
            <a:r>
              <a:rPr lang="nl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Eenmalig activeren met eID en kaartlezer of via jouw bankapp. </a:t>
            </a:r>
            <a:r>
              <a:rPr lang="nl" u="sng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https://youtu.be/6_HmvYXuTUg</a:t>
            </a:r>
            <a:endParaRPr u="sng">
              <a:solidFill>
                <a:srgbClr val="0563C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nl">
                <a:solidFill>
                  <a:schemeClr val="dk1"/>
                </a:solidFill>
              </a:rPr>
              <a:t>Via SMS heb je jouw smartphone nodig.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Eenmalig activeren met eID en kaartlezer op deze </a:t>
            </a:r>
            <a:r>
              <a:rPr lang="nl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mijn digitale sleutels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nl">
                <a:solidFill>
                  <a:schemeClr val="dk1"/>
                </a:solidFill>
              </a:rPr>
              <a:t>Via mobiele app heb je jouw smartphone nodig.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Eenmalig activeren met eID en kaartlezer.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chemeClr val="dk1"/>
                </a:solidFill>
              </a:rPr>
              <a:t>Voor SMS en mobiele app moet je eerst een gebruikersnaam en wachtwoord aanmaken.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zie </a:t>
            </a:r>
            <a:r>
              <a:rPr lang="nl" u="sng">
                <a:solidFill>
                  <a:schemeClr val="hlink"/>
                </a:solidFill>
                <a:hlinkClick r:id="rId4"/>
              </a:rPr>
              <a:t>https://docs.google.com/presentation/d/1Ky-iH5cbmsMJk2I_CUj9bD039t3nV2hlVKqArXwVjxE/edit#slide=id.gc44b88e07b_0_148</a:t>
            </a:r>
            <a:r>
              <a:rPr lang="nl"/>
              <a:t> voor vervolg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b7148af1f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b7148af1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b7148af1f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b7148af1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2"/>
              </a:rPr>
              <a:t>https://www.youtube.com/watch?v=4-J_npU-pE8&amp;t=526s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nl"/>
              <a:t>hier vind je ook instructiefilmpjes.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db7148af1f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db7148af1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2"/>
              </a:rPr>
              <a:t>https://www.youtube.com/watch?v=4-J_npU-pE8&amp;t=526s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nl"/>
              <a:t>hier vind je ook instructiefilmpjes.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7148af1f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db7148af1f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01ee93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ce01ee93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02c79835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02c79835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e01ee93e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ce01ee93e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ETEx95zBZmE" TargetMode="External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TVNjQ7kUSvA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52.png"/><Relationship Id="rId5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A3q0gdHzqqM" TargetMode="External"/><Relationship Id="rId4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Relationship Id="rId4" Type="http://schemas.openxmlformats.org/officeDocument/2006/relationships/image" Target="../media/image42.png"/><Relationship Id="rId5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Relationship Id="rId4" Type="http://schemas.openxmlformats.org/officeDocument/2006/relationships/image" Target="../media/image47.png"/><Relationship Id="rId5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Relationship Id="rId4" Type="http://schemas.openxmlformats.org/officeDocument/2006/relationships/image" Target="../media/image47.png"/><Relationship Id="rId5" Type="http://schemas.openxmlformats.org/officeDocument/2006/relationships/image" Target="../media/image3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www.youtube.com/watch?v=qaMvBOcKs-Y" TargetMode="External"/><Relationship Id="rId4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56950" y="1991600"/>
            <a:ext cx="509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139425" y="1040450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750" y="968250"/>
            <a:ext cx="2446900" cy="24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381250" y="3654150"/>
            <a:ext cx="484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https://www.youtube.com/watch?v=ETEx95zBZmE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Aanmelden Vlimpers</a:t>
            </a:r>
            <a:endParaRPr b="1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nl"/>
              <a:t>Hoe kan je je aanmelden?</a:t>
            </a:r>
            <a:endParaRPr baseline="-25000"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025" y="1806150"/>
            <a:ext cx="2404025" cy="11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1100" y="1820150"/>
            <a:ext cx="2587350" cy="11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5900" y="3187750"/>
            <a:ext cx="2552550" cy="12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8025" y="3215600"/>
            <a:ext cx="2404025" cy="11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/>
              <a:t>Aanmelden met eID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eID en kaartlezer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150" y="1709400"/>
            <a:ext cx="65532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975" y="222050"/>
            <a:ext cx="736282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overzicht 1</a:t>
            </a:r>
            <a:endParaRPr b="1"/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00" y="1213750"/>
            <a:ext cx="8943399" cy="36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75" y="1287625"/>
            <a:ext cx="2111700" cy="16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275" y="1287625"/>
            <a:ext cx="2041906" cy="16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57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overzicht 2: selfservice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1525" y="1144100"/>
            <a:ext cx="4244025" cy="36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4">
            <a:alphaModFix/>
          </a:blip>
          <a:srcRect b="0" l="43633" r="0" t="0"/>
          <a:stretch/>
        </p:blipFill>
        <p:spPr>
          <a:xfrm>
            <a:off x="662149" y="629724"/>
            <a:ext cx="7991201" cy="3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 rot="4600659">
            <a:off x="7143103" y="1324366"/>
            <a:ext cx="805887" cy="37801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l" sz="4820"/>
              <a:t>persoonlijke </a:t>
            </a:r>
            <a:endParaRPr b="1" sz="48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nl" sz="4820"/>
              <a:t>gegevens</a:t>
            </a:r>
            <a:endParaRPr sz="4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8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persoonlijke gegevens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9775" y="2288600"/>
            <a:ext cx="2486025" cy="18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2038" y="2279075"/>
            <a:ext cx="25622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713" y="2309425"/>
            <a:ext cx="231457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/>
          <p:nvPr/>
        </p:nvSpPr>
        <p:spPr>
          <a:xfrm>
            <a:off x="3323351" y="3119046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persoonlijke gegevens: adres wijzigen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725" y="1930248"/>
            <a:ext cx="7735375" cy="22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1735" y="1152473"/>
            <a:ext cx="4948388" cy="372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4700"/>
            <a:ext cx="9144001" cy="289971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persoonlijke gegevens: telefoonnummer wijzigen</a:t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650" y="1114038"/>
            <a:ext cx="37909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persoonlijke gegevens: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contactpersoon in nood wijzigen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4925"/>
            <a:ext cx="8839201" cy="122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0908" y="2571750"/>
            <a:ext cx="3459894" cy="25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-941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nl"/>
              <a:t>Basis computer</a:t>
            </a:r>
            <a:endParaRPr b="1"/>
          </a:p>
        </p:txBody>
      </p:sp>
      <p:sp>
        <p:nvSpPr>
          <p:cNvPr id="63" name="Google Shape;63;p14"/>
          <p:cNvSpPr txBox="1"/>
          <p:nvPr>
            <p:ph type="ctrTitle"/>
          </p:nvPr>
        </p:nvSpPr>
        <p:spPr>
          <a:xfrm>
            <a:off x="711875" y="1227200"/>
            <a:ext cx="7994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l" sz="2900">
                <a:latin typeface="Nunito"/>
                <a:ea typeface="Nunito"/>
                <a:cs typeface="Nunito"/>
                <a:sym typeface="Nunito"/>
              </a:rPr>
              <a:t>www.ikoefen.be</a:t>
            </a:r>
            <a:endParaRPr sz="2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bankrekening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038" y="2279075"/>
            <a:ext cx="25622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8025" y="2324925"/>
            <a:ext cx="2419350" cy="18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713" y="2309425"/>
            <a:ext cx="231457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/>
          <p:nvPr/>
        </p:nvSpPr>
        <p:spPr>
          <a:xfrm>
            <a:off x="3323351" y="2890446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bankrekening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" sz="1400"/>
              <a:t>Dit is jouw huidige bankrekening.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" sz="1400"/>
              <a:t>Hier vul je jouw nieuwe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sz="1400"/>
              <a:t>bankrekening in.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2600" y="1340350"/>
            <a:ext cx="4523850" cy="3503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33"/>
          <p:cNvCxnSpPr/>
          <p:nvPr/>
        </p:nvCxnSpPr>
        <p:spPr>
          <a:xfrm>
            <a:off x="3138550" y="2177450"/>
            <a:ext cx="7326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1794325" y="3932200"/>
            <a:ext cx="20445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7000"/>
            <a:ext cx="8839201" cy="390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l" sz="4820"/>
              <a:t>verlof</a:t>
            </a:r>
            <a:endParaRPr sz="482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verlof raadplegen</a:t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0551" y="2179376"/>
            <a:ext cx="2299050" cy="19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1961" y="2237450"/>
            <a:ext cx="2480489" cy="19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6"/>
          <p:cNvSpPr/>
          <p:nvPr/>
        </p:nvSpPr>
        <p:spPr>
          <a:xfrm>
            <a:off x="3536951" y="3016333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263" y="2179375"/>
            <a:ext cx="23907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verlof raadplegen</a:t>
            </a:r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5" y="1330199"/>
            <a:ext cx="9047740" cy="263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verlof aanvragen</a:t>
            </a:r>
            <a:endParaRPr/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0551" y="2179376"/>
            <a:ext cx="2299050" cy="19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1961" y="2237450"/>
            <a:ext cx="2480489" cy="19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/>
          <p:nvPr/>
        </p:nvSpPr>
        <p:spPr>
          <a:xfrm>
            <a:off x="3536951" y="2787733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263" y="2179375"/>
            <a:ext cx="23907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6773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9"/>
          <p:cNvGrpSpPr/>
          <p:nvPr/>
        </p:nvGrpSpPr>
        <p:grpSpPr>
          <a:xfrm>
            <a:off x="589800" y="3050850"/>
            <a:ext cx="4058400" cy="428400"/>
            <a:chOff x="589800" y="3050850"/>
            <a:chExt cx="4058400" cy="428400"/>
          </a:xfrm>
        </p:grpSpPr>
        <p:sp>
          <p:nvSpPr>
            <p:cNvPr id="243" name="Google Shape;243;p39"/>
            <p:cNvSpPr txBox="1"/>
            <p:nvPr/>
          </p:nvSpPr>
          <p:spPr>
            <a:xfrm>
              <a:off x="589800" y="3050850"/>
              <a:ext cx="40584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600">
                  <a:solidFill>
                    <a:srgbClr val="FF0000"/>
                  </a:solidFill>
                </a:rPr>
                <a:t>geef een begindatum in</a:t>
              </a:r>
              <a:endParaRPr b="1" sz="1600">
                <a:solidFill>
                  <a:srgbClr val="FF0000"/>
                </a:solidFill>
              </a:endParaRPr>
            </a:p>
          </p:txBody>
        </p:sp>
        <p:sp>
          <p:nvSpPr>
            <p:cNvPr id="244" name="Google Shape;244;p39"/>
            <p:cNvSpPr/>
            <p:nvPr/>
          </p:nvSpPr>
          <p:spPr>
            <a:xfrm>
              <a:off x="3067400" y="3158250"/>
              <a:ext cx="461400" cy="213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39"/>
          <p:cNvGrpSpPr/>
          <p:nvPr/>
        </p:nvGrpSpPr>
        <p:grpSpPr>
          <a:xfrm>
            <a:off x="564175" y="3357750"/>
            <a:ext cx="4058400" cy="428400"/>
            <a:chOff x="589800" y="3050850"/>
            <a:chExt cx="4058400" cy="428400"/>
          </a:xfrm>
        </p:grpSpPr>
        <p:sp>
          <p:nvSpPr>
            <p:cNvPr id="246" name="Google Shape;246;p39"/>
            <p:cNvSpPr txBox="1"/>
            <p:nvPr/>
          </p:nvSpPr>
          <p:spPr>
            <a:xfrm>
              <a:off x="589800" y="3050850"/>
              <a:ext cx="40584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600">
                  <a:solidFill>
                    <a:srgbClr val="FF0000"/>
                  </a:solidFill>
                </a:rPr>
                <a:t>geef een einddatum in</a:t>
              </a:r>
              <a:endParaRPr b="1" sz="1600">
                <a:solidFill>
                  <a:srgbClr val="FF0000"/>
                </a:solidFill>
              </a:endParaRPr>
            </a:p>
          </p:txBody>
        </p:sp>
        <p:sp>
          <p:nvSpPr>
            <p:cNvPr id="247" name="Google Shape;247;p39"/>
            <p:cNvSpPr/>
            <p:nvPr/>
          </p:nvSpPr>
          <p:spPr>
            <a:xfrm>
              <a:off x="3067400" y="3158250"/>
              <a:ext cx="461400" cy="213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39"/>
          <p:cNvGrpSpPr/>
          <p:nvPr/>
        </p:nvGrpSpPr>
        <p:grpSpPr>
          <a:xfrm>
            <a:off x="6124925" y="3305100"/>
            <a:ext cx="4058400" cy="732206"/>
            <a:chOff x="589800" y="3050850"/>
            <a:chExt cx="4058400" cy="732206"/>
          </a:xfrm>
        </p:grpSpPr>
        <p:sp>
          <p:nvSpPr>
            <p:cNvPr id="249" name="Google Shape;249;p39"/>
            <p:cNvSpPr txBox="1"/>
            <p:nvPr/>
          </p:nvSpPr>
          <p:spPr>
            <a:xfrm>
              <a:off x="589800" y="3050850"/>
              <a:ext cx="40584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600">
                  <a:solidFill>
                    <a:srgbClr val="FF0000"/>
                  </a:solidFill>
                </a:rPr>
                <a:t>periode enkel bij halve dag</a:t>
              </a:r>
              <a:endParaRPr b="1" sz="1600">
                <a:solidFill>
                  <a:srgbClr val="FF0000"/>
                </a:solidFill>
              </a:endParaRPr>
            </a:p>
          </p:txBody>
        </p:sp>
        <p:sp>
          <p:nvSpPr>
            <p:cNvPr id="250" name="Google Shape;250;p39"/>
            <p:cNvSpPr/>
            <p:nvPr/>
          </p:nvSpPr>
          <p:spPr>
            <a:xfrm rot="8716594">
              <a:off x="820404" y="3457180"/>
              <a:ext cx="461364" cy="21345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39"/>
          <p:cNvGrpSpPr/>
          <p:nvPr/>
        </p:nvGrpSpPr>
        <p:grpSpPr>
          <a:xfrm>
            <a:off x="865500" y="3961100"/>
            <a:ext cx="4058400" cy="428400"/>
            <a:chOff x="1047000" y="3050850"/>
            <a:chExt cx="4058400" cy="428400"/>
          </a:xfrm>
        </p:grpSpPr>
        <p:sp>
          <p:nvSpPr>
            <p:cNvPr id="252" name="Google Shape;252;p39"/>
            <p:cNvSpPr txBox="1"/>
            <p:nvPr/>
          </p:nvSpPr>
          <p:spPr>
            <a:xfrm>
              <a:off x="1047000" y="3050850"/>
              <a:ext cx="40584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600">
                  <a:solidFill>
                    <a:srgbClr val="FF0000"/>
                  </a:solidFill>
                </a:rPr>
                <a:t>soort verlof kiezen</a:t>
              </a:r>
              <a:endParaRPr b="1" sz="1600">
                <a:solidFill>
                  <a:srgbClr val="FF0000"/>
                </a:solidFill>
              </a:endParaRPr>
            </a:p>
          </p:txBody>
        </p:sp>
        <p:sp>
          <p:nvSpPr>
            <p:cNvPr id="253" name="Google Shape;253;p39"/>
            <p:cNvSpPr/>
            <p:nvPr/>
          </p:nvSpPr>
          <p:spPr>
            <a:xfrm>
              <a:off x="3067400" y="3158250"/>
              <a:ext cx="461400" cy="213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4" name="Google Shape;2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3825" y="4485900"/>
            <a:ext cx="1639175" cy="598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9"/>
          <p:cNvGrpSpPr/>
          <p:nvPr/>
        </p:nvGrpSpPr>
        <p:grpSpPr>
          <a:xfrm>
            <a:off x="4876800" y="4640650"/>
            <a:ext cx="4058400" cy="428400"/>
            <a:chOff x="1047000" y="3050850"/>
            <a:chExt cx="4058400" cy="428400"/>
          </a:xfrm>
        </p:grpSpPr>
        <p:sp>
          <p:nvSpPr>
            <p:cNvPr id="256" name="Google Shape;256;p39"/>
            <p:cNvSpPr txBox="1"/>
            <p:nvPr/>
          </p:nvSpPr>
          <p:spPr>
            <a:xfrm>
              <a:off x="1047000" y="3050850"/>
              <a:ext cx="40584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600">
                  <a:solidFill>
                    <a:srgbClr val="FF0000"/>
                  </a:solidFill>
                </a:rPr>
                <a:t>klik op indienen</a:t>
              </a:r>
              <a:endParaRPr b="1" sz="1600">
                <a:solidFill>
                  <a:srgbClr val="FF0000"/>
                </a:solidFill>
              </a:endParaRPr>
            </a:p>
          </p:txBody>
        </p:sp>
        <p:sp>
          <p:nvSpPr>
            <p:cNvPr id="257" name="Google Shape;257;p39"/>
            <p:cNvSpPr/>
            <p:nvPr/>
          </p:nvSpPr>
          <p:spPr>
            <a:xfrm>
              <a:off x="3067400" y="3158250"/>
              <a:ext cx="461400" cy="213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8" name="Google Shape;258;p39"/>
          <p:cNvPicPr preferRelativeResize="0"/>
          <p:nvPr/>
        </p:nvPicPr>
        <p:blipFill rotWithShape="1">
          <a:blip r:embed="rId5">
            <a:alphaModFix/>
          </a:blip>
          <a:srcRect b="53399" l="-65570" r="65570" t="-53399"/>
          <a:stretch/>
        </p:blipFill>
        <p:spPr>
          <a:xfrm>
            <a:off x="503088" y="558775"/>
            <a:ext cx="4886325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351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775" y="3890150"/>
            <a:ext cx="7118676" cy="10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Teamkalender verlof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-941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nl"/>
              <a:t>Surfen</a:t>
            </a:r>
            <a:endParaRPr b="1"/>
          </a:p>
        </p:txBody>
      </p:sp>
      <p:pic>
        <p:nvPicPr>
          <p:cNvPr id="69" name="Google Shape;69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550" y="1158750"/>
            <a:ext cx="2446900" cy="24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545800" y="3810000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https://www.youtube.com/watch?v=A3q0gdHzqqM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0551" y="2179376"/>
            <a:ext cx="2299050" cy="19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1961" y="2237450"/>
            <a:ext cx="2480489" cy="19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2"/>
          <p:cNvSpPr/>
          <p:nvPr/>
        </p:nvSpPr>
        <p:spPr>
          <a:xfrm>
            <a:off x="3536951" y="3168733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263" y="2179375"/>
            <a:ext cx="23907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3025"/>
            <a:ext cx="8839199" cy="37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nl" sz="4820"/>
              <a:t>ziekte attest</a:t>
            </a:r>
            <a:endParaRPr sz="482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ziekteattest</a:t>
            </a:r>
            <a:endParaRPr/>
          </a:p>
        </p:txBody>
      </p:sp>
      <p:pic>
        <p:nvPicPr>
          <p:cNvPr id="293" name="Google Shape;29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9925" y="2126713"/>
            <a:ext cx="25241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650" y="2126725"/>
            <a:ext cx="2247900" cy="19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25" y="2126713"/>
            <a:ext cx="234315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5"/>
          <p:cNvSpPr/>
          <p:nvPr/>
        </p:nvSpPr>
        <p:spPr>
          <a:xfrm>
            <a:off x="3366076" y="2696746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ziekteattest</a:t>
            </a:r>
            <a:endParaRPr/>
          </a:p>
        </p:txBody>
      </p:sp>
      <p:sp>
        <p:nvSpPr>
          <p:cNvPr id="302" name="Google Shape;302;p46"/>
          <p:cNvSpPr txBox="1"/>
          <p:nvPr>
            <p:ph idx="1" type="body"/>
          </p:nvPr>
        </p:nvSpPr>
        <p:spPr>
          <a:xfrm>
            <a:off x="311700" y="1028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nl" sz="1400"/>
              <a:t>Klik op “Print”</a:t>
            </a:r>
            <a:endParaRPr sz="14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nl" sz="1400"/>
              <a:t>Een ingevuld ziekteattest opent in je scherm</a:t>
            </a:r>
            <a:endParaRPr sz="14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nl" sz="1400"/>
              <a:t>Druk het ziekteattest af</a:t>
            </a:r>
            <a:endParaRPr sz="14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nl" sz="1400"/>
              <a:t>Laat je dokter het document verder invullen</a:t>
            </a:r>
            <a:endParaRPr sz="1400"/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nl" sz="1400"/>
              <a:t>Bezorg het ingevuld ziekteattest via mail of post naar de medische controledienst (mailadres en postadres staan op het ziekteattest)</a:t>
            </a:r>
            <a:endParaRPr sz="1400"/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550" y="2643925"/>
            <a:ext cx="7892650" cy="21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Anciënniteit </a:t>
            </a:r>
            <a:endParaRPr b="1" sz="5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nl" sz="5200"/>
              <a:t>raadplegen</a:t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dienstanciënniteit</a:t>
            </a:r>
            <a:endParaRPr/>
          </a:p>
        </p:txBody>
      </p:sp>
      <p:pic>
        <p:nvPicPr>
          <p:cNvPr id="314" name="Google Shape;3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6150" y="2270450"/>
            <a:ext cx="26289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2900" y="2270450"/>
            <a:ext cx="24574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713" y="2309425"/>
            <a:ext cx="231457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8"/>
          <p:cNvSpPr/>
          <p:nvPr/>
        </p:nvSpPr>
        <p:spPr>
          <a:xfrm>
            <a:off x="3366076" y="3354646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00" y="115575"/>
            <a:ext cx="8494251" cy="495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Loonbrief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loonbrief</a:t>
            </a:r>
            <a:endParaRPr/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8888" y="2332338"/>
            <a:ext cx="24669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2013" y="2356163"/>
            <a:ext cx="24098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25" y="2284725"/>
            <a:ext cx="2262321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1"/>
          <p:cNvSpPr/>
          <p:nvPr/>
        </p:nvSpPr>
        <p:spPr>
          <a:xfrm>
            <a:off x="3518901" y="2876196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-941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nl"/>
              <a:t>Surfen</a:t>
            </a:r>
            <a:endParaRPr b="1"/>
          </a:p>
        </p:txBody>
      </p:sp>
      <p:sp>
        <p:nvSpPr>
          <p:cNvPr id="76" name="Google Shape;76;p16"/>
          <p:cNvSpPr txBox="1"/>
          <p:nvPr>
            <p:ph type="ctrTitle"/>
          </p:nvPr>
        </p:nvSpPr>
        <p:spPr>
          <a:xfrm>
            <a:off x="453750" y="3881100"/>
            <a:ext cx="82365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394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nl" sz="2900">
                <a:latin typeface="Nunito"/>
                <a:ea typeface="Nunito"/>
                <a:cs typeface="Nunito"/>
                <a:sym typeface="Nunito"/>
              </a:rPr>
              <a:t>zoek de openingsuren van Aldi Willebroek</a:t>
            </a:r>
            <a:endParaRPr sz="2900">
              <a:latin typeface="Nunito"/>
              <a:ea typeface="Nunito"/>
              <a:cs typeface="Nunito"/>
              <a:sym typeface="Nunito"/>
            </a:endParaRPr>
          </a:p>
          <a:p>
            <a:pPr indent="-394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nl" sz="2900">
                <a:latin typeface="Nunito"/>
                <a:ea typeface="Nunito"/>
                <a:cs typeface="Nunito"/>
                <a:sym typeface="Nunito"/>
              </a:rPr>
              <a:t>Kijk in de folder van Aldi (online) </a:t>
            </a:r>
            <a:br>
              <a:rPr lang="nl" sz="2900">
                <a:latin typeface="Nunito"/>
                <a:ea typeface="Nunito"/>
                <a:cs typeface="Nunito"/>
                <a:sym typeface="Nunito"/>
              </a:rPr>
            </a:br>
            <a:r>
              <a:rPr lang="nl" sz="2900">
                <a:latin typeface="Nunito"/>
                <a:ea typeface="Nunito"/>
                <a:cs typeface="Nunito"/>
                <a:sym typeface="Nunito"/>
              </a:rPr>
              <a:t>Hoeveel kost een watermeloen?</a:t>
            </a:r>
            <a:endParaRPr sz="2900">
              <a:latin typeface="Nunito"/>
              <a:ea typeface="Nunito"/>
              <a:cs typeface="Nunito"/>
              <a:sym typeface="Nunito"/>
            </a:endParaRPr>
          </a:p>
          <a:p>
            <a:pPr indent="-394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nl" sz="2900">
                <a:latin typeface="Nunito"/>
                <a:ea typeface="Nunito"/>
                <a:cs typeface="Nunito"/>
                <a:sym typeface="Nunito"/>
              </a:rPr>
              <a:t>Zoek online hoe je een afspraak kan maken in je gemeentehuis.</a:t>
            </a:r>
            <a:endParaRPr sz="2900">
              <a:latin typeface="Nunito"/>
              <a:ea typeface="Nunito"/>
              <a:cs typeface="Nunito"/>
              <a:sym typeface="Nunito"/>
            </a:endParaRPr>
          </a:p>
          <a:p>
            <a:pPr indent="-3943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nl" sz="2900">
                <a:latin typeface="Nunito"/>
                <a:ea typeface="Nunito"/>
                <a:cs typeface="Nunito"/>
                <a:sym typeface="Nunito"/>
              </a:rPr>
              <a:t>Wat is het belangrijkste nieuws van de dag?</a:t>
            </a:r>
            <a:endParaRPr sz="2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loonbrief</a:t>
            </a:r>
            <a:endParaRPr/>
          </a:p>
        </p:txBody>
      </p:sp>
      <p:sp>
        <p:nvSpPr>
          <p:cNvPr id="342" name="Google Shape;342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nl"/>
              <a:t>Je ziet jouw laatste 20 lonen. Klik op een loonstrook.</a:t>
            </a:r>
            <a:endParaRPr/>
          </a:p>
        </p:txBody>
      </p:sp>
      <p:pic>
        <p:nvPicPr>
          <p:cNvPr id="343" name="Google Shape;3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338" y="1606650"/>
            <a:ext cx="5141333" cy="29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3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Fiscale fiche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fiscale fiche</a:t>
            </a:r>
            <a:endParaRPr/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8888" y="2332338"/>
            <a:ext cx="246697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2013" y="2356163"/>
            <a:ext cx="24098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225" y="2284725"/>
            <a:ext cx="2262321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4"/>
          <p:cNvSpPr/>
          <p:nvPr/>
        </p:nvSpPr>
        <p:spPr>
          <a:xfrm>
            <a:off x="3518901" y="2876196"/>
            <a:ext cx="1733100" cy="278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fiscale fiche</a:t>
            </a:r>
            <a:endParaRPr/>
          </a:p>
        </p:txBody>
      </p:sp>
      <p:sp>
        <p:nvSpPr>
          <p:cNvPr id="363" name="Google Shape;363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Klik op Fiscale Fiche 281.10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nl" sz="1400"/>
              <a:t>Klik op </a:t>
            </a:r>
            <a:r>
              <a:rPr b="1" lang="nl" sz="1400"/>
              <a:t>Toon Fiche</a:t>
            </a:r>
            <a:r>
              <a:rPr lang="nl" sz="1400"/>
              <a:t> om de fiche te bekijken.</a:t>
            </a:r>
            <a:endParaRPr sz="1400"/>
          </a:p>
        </p:txBody>
      </p:sp>
      <p:pic>
        <p:nvPicPr>
          <p:cNvPr id="364" name="Google Shape;3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200" y="1577588"/>
            <a:ext cx="468630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Fietsvergoeding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fietsvergoeding</a:t>
            </a:r>
            <a:endParaRPr/>
          </a:p>
        </p:txBody>
      </p:sp>
      <p:pic>
        <p:nvPicPr>
          <p:cNvPr id="375" name="Google Shape;37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7375" y="2324550"/>
            <a:ext cx="25336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fietsvergoeding</a:t>
            </a:r>
            <a:endParaRPr/>
          </a:p>
        </p:txBody>
      </p:sp>
      <p:sp>
        <p:nvSpPr>
          <p:cNvPr id="381" name="Google Shape;381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82" name="Google Shape;38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874" y="1261663"/>
            <a:ext cx="7322344" cy="335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5675"/>
            <a:ext cx="8965406" cy="277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70"/>
            <a:ext cx="9143999" cy="5067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2175"/>
            <a:ext cx="9143999" cy="125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54433" y="7815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nl"/>
              <a:t>WERKEN MET VLIMPERS</a:t>
            </a:r>
            <a:endParaRPr b="1"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Mijn online personeelsdossier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Case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nl"/>
              <a:t>VLIMPERS: Case aanmaken</a:t>
            </a:r>
            <a:endParaRPr/>
          </a:p>
        </p:txBody>
      </p:sp>
      <p:sp>
        <p:nvSpPr>
          <p:cNvPr id="410" name="Google Shape;410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"/>
              <a:t>Fietsvergoeding aanvragen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nl"/>
              <a:t>    </a:t>
            </a:r>
            <a:r>
              <a:rPr lang="nl" sz="1500"/>
              <a:t>Overzicht </a:t>
            </a:r>
            <a:r>
              <a:rPr b="1" lang="nl" sz="1500"/>
              <a:t>2</a:t>
            </a:r>
            <a:r>
              <a:rPr lang="nl" sz="1500"/>
              <a:t>: Klik op </a:t>
            </a:r>
            <a:r>
              <a:rPr b="1" lang="nl" sz="1500"/>
              <a:t>Vlimpers contactformulier</a:t>
            </a:r>
            <a:r>
              <a:rPr b="1" lang="nl" sz="1700"/>
              <a:t>	</a:t>
            </a:r>
            <a:r>
              <a:rPr b="1" lang="nl"/>
              <a:t>	  </a:t>
            </a:r>
            <a:endParaRPr b="1" sz="1500"/>
          </a:p>
        </p:txBody>
      </p:sp>
      <p:pic>
        <p:nvPicPr>
          <p:cNvPr id="411" name="Google Shape;41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475" y="2320875"/>
            <a:ext cx="28670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nl"/>
              <a:t>VLIMPERS: Case aanmaken</a:t>
            </a:r>
            <a:endParaRPr/>
          </a:p>
        </p:txBody>
      </p:sp>
      <p:sp>
        <p:nvSpPr>
          <p:cNvPr id="417" name="Google Shape;417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Klik op </a:t>
            </a:r>
            <a:r>
              <a:rPr b="1" lang="nl"/>
              <a:t>Stel hier je vraag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</a:rPr>
              <a:t>1.</a:t>
            </a:r>
            <a:r>
              <a:rPr lang="nl" sz="700">
                <a:solidFill>
                  <a:schemeClr val="dk1"/>
                </a:solidFill>
              </a:rPr>
              <a:t>      </a:t>
            </a:r>
            <a:r>
              <a:rPr lang="nl" sz="1100">
                <a:solidFill>
                  <a:schemeClr val="dk1"/>
                </a:solidFill>
              </a:rPr>
              <a:t>Vul alle gegevens in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</a:rPr>
              <a:t>2.</a:t>
            </a:r>
            <a:r>
              <a:rPr lang="nl" sz="700">
                <a:solidFill>
                  <a:schemeClr val="dk1"/>
                </a:solidFill>
              </a:rPr>
              <a:t>       </a:t>
            </a:r>
            <a:r>
              <a:rPr lang="nl" sz="1100">
                <a:solidFill>
                  <a:schemeClr val="dk1"/>
                </a:solidFill>
              </a:rPr>
              <a:t>Stel hier je vraag</a:t>
            </a:r>
            <a:endParaRPr sz="11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</a:rPr>
              <a:t>3.</a:t>
            </a:r>
            <a:r>
              <a:rPr lang="nl" sz="700">
                <a:solidFill>
                  <a:schemeClr val="dk1"/>
                </a:solidFill>
              </a:rPr>
              <a:t>       </a:t>
            </a:r>
            <a:r>
              <a:rPr lang="nl" sz="1100">
                <a:solidFill>
                  <a:schemeClr val="dk1"/>
                </a:solidFill>
              </a:rPr>
              <a:t>Volg je vraag via “Mijn vragen”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418" name="Google Shape;41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663" y="1776538"/>
            <a:ext cx="57626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5"/>
          <p:cNvSpPr txBox="1"/>
          <p:nvPr>
            <p:ph type="title"/>
          </p:nvPr>
        </p:nvSpPr>
        <p:spPr>
          <a:xfrm>
            <a:off x="311700" y="68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Printen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  <p:sp>
        <p:nvSpPr>
          <p:cNvPr id="424" name="Google Shape;424;p65"/>
          <p:cNvSpPr txBox="1"/>
          <p:nvPr/>
        </p:nvSpPr>
        <p:spPr>
          <a:xfrm>
            <a:off x="0" y="0"/>
            <a:ext cx="30000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6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550" y="1609000"/>
            <a:ext cx="2446900" cy="24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5"/>
          <p:cNvSpPr txBox="1"/>
          <p:nvPr/>
        </p:nvSpPr>
        <p:spPr>
          <a:xfrm>
            <a:off x="2537125" y="4208325"/>
            <a:ext cx="49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https://www.youtube.com/watch?v=qaMvBOcKs-Y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6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Itsme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57"/>
            <a:ext cx="9144001" cy="51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8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Evaluatie 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9"/>
          <p:cNvSpPr txBox="1"/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b="1" lang="nl" sz="5200"/>
              <a:t>Leren</a:t>
            </a:r>
            <a:endParaRPr b="1" sz="5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2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0"/>
          <p:cNvSpPr txBox="1"/>
          <p:nvPr/>
        </p:nvSpPr>
        <p:spPr>
          <a:xfrm>
            <a:off x="1455350" y="503600"/>
            <a:ext cx="4987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bronnen: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afbeeldingen van sclera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screenshots van vlimpers en website Vlaamse Overheid en Itsme-website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354400" y="187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persoonsgegevens bekijken en aanpassen</a:t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354400" y="7209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verlof raadplegen en aanvragen</a:t>
            </a:r>
            <a:endParaRPr/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54400" y="1330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ziekte attest printen</a:t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278200" y="20163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dienstanciënniteit</a:t>
            </a:r>
            <a:r>
              <a:rPr lang="nl"/>
              <a:t> bekijken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278200" y="2702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loonbrief bekijken en printen</a:t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125800" y="33879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fiscale fiche</a:t>
            </a:r>
            <a:r>
              <a:rPr lang="nl"/>
              <a:t> downloaden</a:t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125800" y="39213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fietsvergoeding aanvragen</a:t>
            </a:r>
            <a:endParaRPr/>
          </a:p>
        </p:txBody>
      </p:sp>
      <p:sp>
        <p:nvSpPr>
          <p:cNvPr id="94" name="Google Shape;94;p18"/>
          <p:cNvSpPr txBox="1"/>
          <p:nvPr>
            <p:ph idx="1" type="subTitle"/>
          </p:nvPr>
        </p:nvSpPr>
        <p:spPr>
          <a:xfrm>
            <a:off x="278200" y="44547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/>
              <a:t>en nog veel meer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4925"/>
            <a:ext cx="8839201" cy="1406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450" y="152400"/>
            <a:ext cx="745622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/>
          <p:nvPr/>
        </p:nvSpPr>
        <p:spPr>
          <a:xfrm>
            <a:off x="8287275" y="2109150"/>
            <a:ext cx="597000" cy="323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